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80" r:id="rId3"/>
    <p:sldId id="263" r:id="rId4"/>
    <p:sldId id="257" r:id="rId5"/>
    <p:sldId id="258" r:id="rId6"/>
    <p:sldId id="259" r:id="rId7"/>
    <p:sldId id="262" r:id="rId8"/>
    <p:sldId id="260" r:id="rId9"/>
    <p:sldId id="265" r:id="rId10"/>
    <p:sldId id="287" r:id="rId11"/>
    <p:sldId id="266" r:id="rId12"/>
    <p:sldId id="279" r:id="rId13"/>
    <p:sldId id="286" r:id="rId14"/>
    <p:sldId id="272" r:id="rId15"/>
    <p:sldId id="288" r:id="rId16"/>
    <p:sldId id="289" r:id="rId17"/>
    <p:sldId id="275" r:id="rId18"/>
    <p:sldId id="273" r:id="rId19"/>
    <p:sldId id="278" r:id="rId20"/>
    <p:sldId id="274" r:id="rId21"/>
    <p:sldId id="276" r:id="rId22"/>
    <p:sldId id="277" r:id="rId23"/>
    <p:sldId id="283" r:id="rId24"/>
    <p:sldId id="270" r:id="rId25"/>
    <p:sldId id="271" r:id="rId26"/>
    <p:sldId id="269" r:id="rId27"/>
    <p:sldId id="268" r:id="rId28"/>
    <p:sldId id="267" r:id="rId29"/>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1" tIns="47021" rIns="94041" bIns="47021" rtlCol="0"/>
          <a:lstStyle>
            <a:lvl1pPr algn="l">
              <a:defRPr sz="1300"/>
            </a:lvl1pPr>
          </a:lstStyle>
          <a:p>
            <a:endParaRPr lang="en-US"/>
          </a:p>
        </p:txBody>
      </p:sp>
      <p:sp>
        <p:nvSpPr>
          <p:cNvPr id="3" name="Date Placeholder 2"/>
          <p:cNvSpPr>
            <a:spLocks noGrp="1"/>
          </p:cNvSpPr>
          <p:nvPr>
            <p:ph type="dt" idx="1"/>
          </p:nvPr>
        </p:nvSpPr>
        <p:spPr>
          <a:xfrm>
            <a:off x="4014100" y="0"/>
            <a:ext cx="3070860" cy="468630"/>
          </a:xfrm>
          <a:prstGeom prst="rect">
            <a:avLst/>
          </a:prstGeom>
        </p:spPr>
        <p:txBody>
          <a:bodyPr vert="horz" lIns="94041" tIns="47021" rIns="94041" bIns="47021" rtlCol="0"/>
          <a:lstStyle>
            <a:lvl1pPr algn="r">
              <a:defRPr sz="1300"/>
            </a:lvl1pPr>
          </a:lstStyle>
          <a:p>
            <a:fld id="{2059A1E5-DC0E-48DD-85C7-FA34283170EC}" type="datetimeFigureOut">
              <a:rPr lang="en-US" smtClean="0"/>
              <a:pPr/>
              <a:t>4/15/2010</a:t>
            </a:fld>
            <a:endParaRPr lang="en-US"/>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1" tIns="47021" rIns="94041" bIns="47021" rtlCol="0" anchor="ctr"/>
          <a:lstStyle/>
          <a:p>
            <a:endParaRPr lang="en-US"/>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1" tIns="47021" rIns="94041" bIns="4702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4"/>
            <a:ext cx="3070860" cy="468630"/>
          </a:xfrm>
          <a:prstGeom prst="rect">
            <a:avLst/>
          </a:prstGeom>
        </p:spPr>
        <p:txBody>
          <a:bodyPr vert="horz" lIns="94041" tIns="47021" rIns="94041" bIns="47021" rtlCol="0" anchor="b"/>
          <a:lstStyle>
            <a:lvl1pPr algn="l">
              <a:defRPr sz="1300"/>
            </a:lvl1pPr>
          </a:lstStyle>
          <a:p>
            <a:endParaRPr lang="en-US"/>
          </a:p>
        </p:txBody>
      </p:sp>
      <p:sp>
        <p:nvSpPr>
          <p:cNvPr id="7" name="Slide Number Placeholder 6"/>
          <p:cNvSpPr>
            <a:spLocks noGrp="1"/>
          </p:cNvSpPr>
          <p:nvPr>
            <p:ph type="sldNum" sz="quarter" idx="5"/>
          </p:nvPr>
        </p:nvSpPr>
        <p:spPr>
          <a:xfrm>
            <a:off x="4014100" y="8902344"/>
            <a:ext cx="3070860" cy="468630"/>
          </a:xfrm>
          <a:prstGeom prst="rect">
            <a:avLst/>
          </a:prstGeom>
        </p:spPr>
        <p:txBody>
          <a:bodyPr vert="horz" lIns="94041" tIns="47021" rIns="94041" bIns="47021" rtlCol="0" anchor="b"/>
          <a:lstStyle>
            <a:lvl1pPr algn="r">
              <a:defRPr sz="1300"/>
            </a:lvl1pPr>
          </a:lstStyle>
          <a:p>
            <a:fld id="{881E10FB-83B6-4DF4-B2C0-9261F451AFC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1E10FB-83B6-4DF4-B2C0-9261F451AFC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am in New York receiving information on what to do on the sculpture.</a:t>
            </a:r>
            <a:endParaRPr lang="en-US" dirty="0"/>
          </a:p>
        </p:txBody>
      </p:sp>
      <p:sp>
        <p:nvSpPr>
          <p:cNvPr id="4" name="Slide Number Placeholder 3"/>
          <p:cNvSpPr>
            <a:spLocks noGrp="1"/>
          </p:cNvSpPr>
          <p:nvPr>
            <p:ph type="sldNum" sz="quarter" idx="10"/>
          </p:nvPr>
        </p:nvSpPr>
        <p:spPr/>
        <p:txBody>
          <a:bodyPr/>
          <a:lstStyle/>
          <a:p>
            <a:fld id="{881E10FB-83B6-4DF4-B2C0-9261F451AFCA}"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1E10FB-83B6-4DF4-B2C0-9261F451AFCA}"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1E10FB-83B6-4DF4-B2C0-9261F451AFCA}" type="slidenum">
              <a:rPr lang="en-US" smtClean="0"/>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1E10FB-83B6-4DF4-B2C0-9261F451AFCA}" type="slidenum">
              <a:rPr lang="en-US" smtClean="0"/>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 to</a:t>
            </a:r>
            <a:r>
              <a:rPr lang="en-US" baseline="0" dirty="0" smtClean="0"/>
              <a:t> website</a:t>
            </a:r>
            <a:endParaRPr lang="en-US" dirty="0"/>
          </a:p>
        </p:txBody>
      </p:sp>
      <p:sp>
        <p:nvSpPr>
          <p:cNvPr id="4" name="Slide Number Placeholder 3"/>
          <p:cNvSpPr>
            <a:spLocks noGrp="1"/>
          </p:cNvSpPr>
          <p:nvPr>
            <p:ph type="sldNum" sz="quarter" idx="10"/>
          </p:nvPr>
        </p:nvSpPr>
        <p:spPr/>
        <p:txBody>
          <a:bodyPr/>
          <a:lstStyle/>
          <a:p>
            <a:fld id="{881E10FB-83B6-4DF4-B2C0-9261F451AFCA}" type="slidenum">
              <a:rPr lang="en-US" smtClean="0"/>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1E10FB-83B6-4DF4-B2C0-9261F451AFCA}"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C98E54-D2C1-4034-BF94-D8C3E05A3B19}" type="datetimeFigureOut">
              <a:rPr lang="en-US" smtClean="0"/>
              <a:pPr/>
              <a:t>4/15/2010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BBF59-4507-416B-8485-9729D37FD7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C98E54-D2C1-4034-BF94-D8C3E05A3B19}" type="datetimeFigureOut">
              <a:rPr lang="en-US" smtClean="0"/>
              <a:pPr/>
              <a:t>4/15/2010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BBF59-4507-416B-8485-9729D37FD7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C98E54-D2C1-4034-BF94-D8C3E05A3B19}" type="datetimeFigureOut">
              <a:rPr lang="en-US" smtClean="0"/>
              <a:pPr/>
              <a:t>4/15/2010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BBF59-4507-416B-8485-9729D37FD7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C98E54-D2C1-4034-BF94-D8C3E05A3B19}" type="datetimeFigureOut">
              <a:rPr lang="en-US" smtClean="0"/>
              <a:pPr/>
              <a:t>4/15/2010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BBF59-4507-416B-8485-9729D37FD7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C98E54-D2C1-4034-BF94-D8C3E05A3B19}" type="datetimeFigureOut">
              <a:rPr lang="en-US" smtClean="0"/>
              <a:pPr/>
              <a:t>4/15/2010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BBF59-4507-416B-8485-9729D37FD7C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C98E54-D2C1-4034-BF94-D8C3E05A3B19}" type="datetimeFigureOut">
              <a:rPr lang="en-US" smtClean="0"/>
              <a:pPr/>
              <a:t>4/15/2010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5BBF59-4507-416B-8485-9729D37FD7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C98E54-D2C1-4034-BF94-D8C3E05A3B19}" type="datetimeFigureOut">
              <a:rPr lang="en-US" smtClean="0"/>
              <a:pPr/>
              <a:t>4/15/2010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5BBF59-4507-416B-8485-9729D37FD7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C98E54-D2C1-4034-BF94-D8C3E05A3B19}" type="datetimeFigureOut">
              <a:rPr lang="en-US" smtClean="0"/>
              <a:pPr/>
              <a:t>4/15/2010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5BBF59-4507-416B-8485-9729D37FD7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98E54-D2C1-4034-BF94-D8C3E05A3B19}" type="datetimeFigureOut">
              <a:rPr lang="en-US" smtClean="0"/>
              <a:pPr/>
              <a:t>4/15/2010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5BBF59-4507-416B-8485-9729D37FD7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C98E54-D2C1-4034-BF94-D8C3E05A3B19}" type="datetimeFigureOut">
              <a:rPr lang="en-US" smtClean="0"/>
              <a:pPr/>
              <a:t>4/15/2010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5BBF59-4507-416B-8485-9729D37FD7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C98E54-D2C1-4034-BF94-D8C3E05A3B19}" type="datetimeFigureOut">
              <a:rPr lang="en-US" smtClean="0"/>
              <a:pPr/>
              <a:t>4/15/2010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5BBF59-4507-416B-8485-9729D37FD7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C98E54-D2C1-4034-BF94-D8C3E05A3B19}" type="datetimeFigureOut">
              <a:rPr lang="en-US" smtClean="0"/>
              <a:pPr/>
              <a:t>4/15/2010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5BBF59-4507-416B-8485-9729D37FD7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cat.nyu.edu/parkbench/do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cat.nyu.edu/parkbench/seance/seance1archive/archive.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brainwavedrawings.com/webseance/withoutwords/index.html" TargetMode="External"/><Relationship Id="rId2" Type="http://schemas.openxmlformats.org/officeDocument/2006/relationships/hyperlink" Target="http://www.jwz.com/dadadod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brainwavedrawings.com/webseance/memory/index.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cat.nyu.edu/parkbench/eclipsesite/index.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at.nyu.edu/parkbench/kiosk/kiosk.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cat.nyu.edu/parkbench/"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cat.nyu.edu/parkbench/alic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Visualizing Communication</a:t>
            </a:r>
            <a:endParaRPr lang="en-US" dirty="0"/>
          </a:p>
        </p:txBody>
      </p:sp>
      <p:sp>
        <p:nvSpPr>
          <p:cNvPr id="3" name="Subtitle 2"/>
          <p:cNvSpPr>
            <a:spLocks noGrp="1"/>
          </p:cNvSpPr>
          <p:nvPr>
            <p:ph type="subTitle" idx="1"/>
          </p:nvPr>
        </p:nvSpPr>
        <p:spPr/>
        <p:txBody>
          <a:bodyPr/>
          <a:lstStyle/>
          <a:p>
            <a:r>
              <a:rPr lang="en-US" dirty="0" smtClean="0"/>
              <a:t>Nina Sobell©2010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Thinking of You 2004</a:t>
            </a:r>
            <a:endParaRPr lang="en-US" dirty="0"/>
          </a:p>
        </p:txBody>
      </p:sp>
      <p:sp>
        <p:nvSpPr>
          <p:cNvPr id="3" name="Content Placeholder 2"/>
          <p:cNvSpPr>
            <a:spLocks noGrp="1"/>
          </p:cNvSpPr>
          <p:nvPr>
            <p:ph idx="1"/>
          </p:nvPr>
        </p:nvSpPr>
        <p:spPr/>
        <p:txBody>
          <a:bodyPr/>
          <a:lstStyle/>
          <a:p>
            <a:pPr algn="ctr"/>
            <a:r>
              <a:rPr lang="en-US" dirty="0" smtClean="0"/>
              <a:t>Part of the show</a:t>
            </a:r>
          </a:p>
          <a:p>
            <a:pPr algn="ctr">
              <a:buNone/>
            </a:pPr>
            <a:r>
              <a:rPr lang="en-US" dirty="0" smtClean="0"/>
              <a:t> </a:t>
            </a:r>
            <a:r>
              <a:rPr lang="en-US" dirty="0" err="1" smtClean="0"/>
              <a:t>Synaesthesia</a:t>
            </a:r>
            <a:r>
              <a:rPr lang="en-US" dirty="0" smtClean="0"/>
              <a:t>, </a:t>
            </a:r>
            <a:endParaRPr lang="en-US" dirty="0" smtClean="0"/>
          </a:p>
          <a:p>
            <a:pPr algn="ctr">
              <a:buNone/>
            </a:pPr>
            <a:r>
              <a:rPr lang="en-US" dirty="0" err="1" smtClean="0"/>
              <a:t>curated</a:t>
            </a:r>
            <a:r>
              <a:rPr lang="en-US" dirty="0" smtClean="0"/>
              <a:t> by Chloe </a:t>
            </a:r>
            <a:r>
              <a:rPr lang="en-US" dirty="0" err="1" smtClean="0"/>
              <a:t>Vaitsou</a:t>
            </a:r>
            <a:endParaRPr lang="en-US" dirty="0" smtClean="0"/>
          </a:p>
          <a:p>
            <a:pPr algn="ctr">
              <a:buNone/>
            </a:pPr>
            <a:r>
              <a:rPr lang="en-US" dirty="0" smtClean="0"/>
              <a:t>at the Institute of Contemporary Art,</a:t>
            </a:r>
          </a:p>
          <a:p>
            <a:pPr algn="ctr">
              <a:buNone/>
            </a:pPr>
            <a:r>
              <a:rPr lang="en-US" dirty="0" smtClean="0"/>
              <a:t> </a:t>
            </a:r>
            <a:r>
              <a:rPr lang="en-US" dirty="0" smtClean="0"/>
              <a:t>in which I collaborated with</a:t>
            </a:r>
          </a:p>
          <a:p>
            <a:pPr algn="ctr">
              <a:buNone/>
            </a:pPr>
            <a:r>
              <a:rPr lang="en-US" dirty="0" smtClean="0"/>
              <a:t>Miguel </a:t>
            </a:r>
            <a:r>
              <a:rPr lang="en-US" dirty="0" smtClean="0"/>
              <a:t>Andres-</a:t>
            </a:r>
            <a:r>
              <a:rPr lang="en-US" dirty="0" err="1" smtClean="0"/>
              <a:t>Clavera</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short history of early</a:t>
            </a:r>
            <a:br>
              <a:rPr lang="en-US" dirty="0" smtClean="0"/>
            </a:br>
            <a:r>
              <a:rPr lang="en-US" dirty="0" smtClean="0"/>
              <a:t>Brainwave Drawings 1973 </a:t>
            </a:r>
            <a:r>
              <a:rPr lang="en-US" dirty="0" smtClean="0"/>
              <a:t>- 1982</a:t>
            </a:r>
            <a:endParaRPr lang="en-US" dirty="0"/>
          </a:p>
        </p:txBody>
      </p:sp>
      <p:sp>
        <p:nvSpPr>
          <p:cNvPr id="3" name="Content Placeholder 2"/>
          <p:cNvSpPr>
            <a:spLocks noGrp="1"/>
          </p:cNvSpPr>
          <p:nvPr>
            <p:ph idx="1"/>
          </p:nvPr>
        </p:nvSpPr>
        <p:spPr>
          <a:xfrm>
            <a:off x="457200" y="1981200"/>
            <a:ext cx="8229600" cy="4525963"/>
          </a:xfrm>
        </p:spPr>
        <p:txBody>
          <a:bodyPr/>
          <a:lstStyle/>
          <a:p>
            <a:r>
              <a:rPr lang="en-US" dirty="0" smtClean="0"/>
              <a:t>The following is a short history of early </a:t>
            </a:r>
          </a:p>
          <a:p>
            <a:pPr>
              <a:buNone/>
            </a:pPr>
            <a:r>
              <a:rPr lang="en-US" dirty="0" smtClean="0"/>
              <a:t>          Brain wave Drawings 1973 - 1982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 to ParkBench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 have experimented with the Web to discover its potential for creative, collaborative expression, and to explore and sculpt the boundaries between physical space and cyberspace. My work has grown directly out of my interactive video installations of the early 1970's, in which I used the medium to sculpt space and time, and to create bridges for shared human experience. My inspiration, in the collective ParkBench, has been to address the physical disconnectedness of the information age by creating a safe place to congregate in cyberspace. My work has inspired the development of new technologies, including a wireless </a:t>
            </a:r>
            <a:r>
              <a:rPr lang="en-US" dirty="0" err="1" smtClean="0"/>
              <a:t>telerobotic</a:t>
            </a:r>
            <a:r>
              <a:rPr lang="en-US" dirty="0" smtClean="0"/>
              <a:t> video camera for streaming video to the Web from remote locations.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t>
            </a:r>
            <a:r>
              <a:rPr lang="en-US" dirty="0" err="1" smtClean="0"/>
              <a:t>Seance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From October to December of 1998, ParkBench (</a:t>
            </a:r>
            <a:r>
              <a:rPr lang="en-US" dirty="0" err="1" smtClean="0"/>
              <a:t>Sobell</a:t>
            </a:r>
            <a:r>
              <a:rPr lang="en-US" dirty="0" smtClean="0"/>
              <a:t>, </a:t>
            </a:r>
            <a:r>
              <a:rPr lang="en-US" dirty="0" err="1" smtClean="0"/>
              <a:t>Hartzell</a:t>
            </a:r>
            <a:r>
              <a:rPr lang="en-US" dirty="0" smtClean="0"/>
              <a:t>, Jesse  Gilbert &amp; Sonya </a:t>
            </a:r>
            <a:r>
              <a:rPr lang="en-US" dirty="0" err="1" smtClean="0"/>
              <a:t>Allin</a:t>
            </a:r>
            <a:r>
              <a:rPr lang="en-US" dirty="0" smtClean="0"/>
              <a:t>) were in residence at Banff Centre for the Arts, where we created an installation/event called </a:t>
            </a:r>
            <a:r>
              <a:rPr lang="en-US" dirty="0" smtClean="0">
                <a:hlinkClick r:id="rId2"/>
              </a:rPr>
              <a:t>Connecting the Dots</a:t>
            </a:r>
            <a:r>
              <a:rPr lang="en-US" dirty="0" smtClean="0"/>
              <a:t>. This piece explored the space between thought and experience in a live web performance in which two people's brainwave communication was mediated by images and sounds. </a:t>
            </a:r>
          </a:p>
          <a:p>
            <a:r>
              <a:rPr lang="en-US" dirty="0" smtClean="0"/>
              <a:t>Web </a:t>
            </a:r>
            <a:r>
              <a:rPr lang="en-US" dirty="0" err="1" smtClean="0"/>
              <a:t>Seance</a:t>
            </a:r>
            <a:r>
              <a:rPr lang="en-US" dirty="0" smtClean="0"/>
              <a:t>: Brainwave Drawing, an installation at the Walter Phillips Gallery, Banff Center for the Arts extended this piece by using the Web to join two performers, and by creating a virtual circle whereby the Web audience adds their attention to the piece.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Web </a:t>
            </a:r>
            <a:r>
              <a:rPr lang="en-US" dirty="0" err="1" smtClean="0"/>
              <a:t>Seance</a:t>
            </a:r>
            <a:r>
              <a:rPr lang="en-US" dirty="0" smtClean="0"/>
              <a:t/>
            </a:r>
            <a:br>
              <a:rPr lang="en-US" dirty="0" smtClean="0"/>
            </a:br>
            <a:r>
              <a:rPr lang="en-US" dirty="0" smtClean="0"/>
              <a:t>The medium is the Medium</a:t>
            </a:r>
            <a:endParaRPr lang="en-US" dirty="0"/>
          </a:p>
        </p:txBody>
      </p:sp>
      <p:sp>
        <p:nvSpPr>
          <p:cNvPr id="3" name="Content Placeholder 2"/>
          <p:cNvSpPr>
            <a:spLocks noGrp="1"/>
          </p:cNvSpPr>
          <p:nvPr>
            <p:ph idx="1"/>
          </p:nvPr>
        </p:nvSpPr>
        <p:spPr/>
        <p:txBody>
          <a:bodyPr>
            <a:normAutofit fontScale="92500"/>
          </a:bodyPr>
          <a:lstStyle/>
          <a:p>
            <a:r>
              <a:rPr lang="en-US" sz="3000" dirty="0" smtClean="0"/>
              <a:t>I</a:t>
            </a:r>
            <a:r>
              <a:rPr lang="en-US" sz="3000" dirty="0" smtClean="0"/>
              <a:t>n </a:t>
            </a:r>
            <a:r>
              <a:rPr lang="en-US" sz="3000" dirty="0" smtClean="0"/>
              <a:t>this </a:t>
            </a:r>
            <a:r>
              <a:rPr lang="en-US" sz="3000" dirty="0" err="1" smtClean="0"/>
              <a:t>seance</a:t>
            </a:r>
            <a:r>
              <a:rPr lang="en-US" sz="3000" dirty="0" smtClean="0"/>
              <a:t>, </a:t>
            </a:r>
            <a:r>
              <a:rPr lang="en-US" sz="3000" dirty="0" smtClean="0"/>
              <a:t>a </a:t>
            </a:r>
            <a:r>
              <a:rPr lang="en-US" sz="3000" dirty="0" smtClean="0"/>
              <a:t>Web-based, artificially intelligent "</a:t>
            </a:r>
            <a:r>
              <a:rPr lang="en-US" sz="3000" dirty="0" err="1" smtClean="0"/>
              <a:t>chatterbot</a:t>
            </a:r>
            <a:r>
              <a:rPr lang="en-US" sz="3000" dirty="0" smtClean="0"/>
              <a:t>" leads the </a:t>
            </a:r>
            <a:r>
              <a:rPr lang="en-US" sz="3000" dirty="0" err="1" smtClean="0"/>
              <a:t>seance</a:t>
            </a:r>
            <a:r>
              <a:rPr lang="en-US" sz="3000" dirty="0" smtClean="0"/>
              <a:t>. The Web site gives the audience a place on the Web to "join hands," keeps track of those present, and lets them know who else is there with them. The </a:t>
            </a:r>
            <a:r>
              <a:rPr lang="en-US" sz="3000" dirty="0" err="1" smtClean="0"/>
              <a:t>ChatterBot</a:t>
            </a:r>
            <a:r>
              <a:rPr lang="en-US" sz="3000" dirty="0" smtClean="0"/>
              <a:t> Medium answered questions.  As each person logged on, their IP address  was visible,  they became a yellow dot;  the more dots the larger the yellow glow grew, as the séance became a collective memory</a:t>
            </a:r>
            <a:r>
              <a:rPr lang="en-US" sz="3000" dirty="0" smtClean="0"/>
              <a:t>.</a:t>
            </a:r>
          </a:p>
          <a:p>
            <a:r>
              <a:rPr lang="en-US" sz="3000" dirty="0" smtClean="0">
                <a:hlinkClick r:id="rId3"/>
              </a:rPr>
              <a:t>The medium is the Medium</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Web </a:t>
            </a:r>
            <a:r>
              <a:rPr lang="en-US" dirty="0" err="1" smtClean="0"/>
              <a:t>Seance</a:t>
            </a:r>
            <a:r>
              <a:rPr lang="en-US" dirty="0" smtClean="0"/>
              <a:t/>
            </a:r>
            <a:br>
              <a:rPr lang="en-US" dirty="0" smtClean="0"/>
            </a:br>
            <a:r>
              <a:rPr lang="en-US" dirty="0" smtClean="0"/>
              <a:t>Without Words</a:t>
            </a:r>
            <a:endParaRPr lang="en-US" dirty="0"/>
          </a:p>
        </p:txBody>
      </p:sp>
      <p:sp>
        <p:nvSpPr>
          <p:cNvPr id="3" name="Content Placeholder 2"/>
          <p:cNvSpPr>
            <a:spLocks noGrp="1"/>
          </p:cNvSpPr>
          <p:nvPr>
            <p:ph idx="1"/>
          </p:nvPr>
        </p:nvSpPr>
        <p:spPr/>
        <p:txBody>
          <a:bodyPr/>
          <a:lstStyle/>
          <a:p>
            <a:r>
              <a:rPr lang="en-US" dirty="0" smtClean="0"/>
              <a:t>Anecdotes about participants' experiences with nonverbal communication were  entered;  after three new entries, a shareware program called </a:t>
            </a:r>
            <a:r>
              <a:rPr lang="en-US" dirty="0" err="1" smtClean="0"/>
              <a:t>dadadodo</a:t>
            </a:r>
            <a:r>
              <a:rPr lang="en-US" dirty="0" smtClean="0"/>
              <a:t> (</a:t>
            </a:r>
            <a:r>
              <a:rPr lang="en-US" dirty="0" smtClean="0">
                <a:hlinkClick r:id="rId2"/>
              </a:rPr>
              <a:t>www.jwz.com/dadadodo</a:t>
            </a:r>
            <a:r>
              <a:rPr lang="en-US" dirty="0" smtClean="0"/>
              <a:t>) disassembled the stories into parts of speech and assembled new sentences from those words.  90 retrievable stories were contributed during the course of the performance. </a:t>
            </a:r>
            <a:r>
              <a:rPr lang="en-US" dirty="0" smtClean="0">
                <a:hlinkClick r:id="rId3"/>
              </a:rPr>
              <a:t>Without words…</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Web </a:t>
            </a:r>
            <a:r>
              <a:rPr lang="en-US" dirty="0" err="1" smtClean="0"/>
              <a:t>Seance</a:t>
            </a:r>
            <a:r>
              <a:rPr lang="en-US" dirty="0" smtClean="0"/>
              <a:t> </a:t>
            </a:r>
            <a:br>
              <a:rPr lang="en-US" dirty="0" smtClean="0"/>
            </a:br>
            <a:r>
              <a:rPr lang="en-US" dirty="0" smtClean="0"/>
              <a:t>Memories, Dreams, and Fantasies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Medium poses a series of meditations to two  EEG artists, one in Banff and one in New York. We watch their eyes and brainwaves, and listen to their heartbeats, as they ponder each one. Then they, and we, write about the </a:t>
            </a:r>
            <a:r>
              <a:rPr lang="en-US" dirty="0" smtClean="0">
                <a:hlinkClick r:id="rId2"/>
              </a:rPr>
              <a:t>memory, dream or fantasy </a:t>
            </a:r>
            <a:r>
              <a:rPr lang="en-US" dirty="0" smtClean="0"/>
              <a:t>we've just inhabited. An artist in Banff transcribes their words into drawings on paper. </a:t>
            </a:r>
            <a:br>
              <a:rPr lang="en-US" dirty="0" smtClean="0"/>
            </a:br>
            <a:r>
              <a:rPr lang="en-US" dirty="0" smtClean="0"/>
              <a:t>Our stories fill a database, from which a voice reads during the performance, mixing with heartbeats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Weaving Sun and Moon</a:t>
            </a:r>
            <a:endParaRPr lang="en-US" dirty="0"/>
          </a:p>
        </p:txBody>
      </p:sp>
      <p:sp>
        <p:nvSpPr>
          <p:cNvPr id="3" name="Content Placeholder 2"/>
          <p:cNvSpPr>
            <a:spLocks noGrp="1"/>
          </p:cNvSpPr>
          <p:nvPr>
            <p:ph idx="1"/>
          </p:nvPr>
        </p:nvSpPr>
        <p:spPr>
          <a:xfrm>
            <a:off x="457200" y="1447800"/>
            <a:ext cx="8229600" cy="5181600"/>
          </a:xfrm>
        </p:spPr>
        <p:txBody>
          <a:bodyPr>
            <a:normAutofit fontScale="62500" lnSpcReduction="20000"/>
          </a:bodyPr>
          <a:lstStyle/>
          <a:p>
            <a:r>
              <a:rPr lang="en-US" dirty="0" smtClean="0"/>
              <a:t>A Synchronous EEG </a:t>
            </a:r>
            <a:r>
              <a:rPr lang="en-US" dirty="0" err="1" smtClean="0"/>
              <a:t>Seance</a:t>
            </a:r>
            <a:r>
              <a:rPr lang="en-US" dirty="0" smtClean="0"/>
              <a:t> Performance</a:t>
            </a:r>
            <a:br>
              <a:rPr lang="en-US" dirty="0" smtClean="0"/>
            </a:br>
            <a:r>
              <a:rPr lang="en-US" dirty="0" smtClean="0"/>
              <a:t>One Hour Before the Total Eclipse   August 11, 1999</a:t>
            </a:r>
            <a:br>
              <a:rPr lang="en-US" dirty="0" smtClean="0"/>
            </a:br>
            <a:r>
              <a:rPr lang="en-US" dirty="0" smtClean="0"/>
              <a:t>between two locations: Chateau de </a:t>
            </a:r>
            <a:r>
              <a:rPr lang="en-US" dirty="0" err="1" smtClean="0"/>
              <a:t>Sacy</a:t>
            </a:r>
            <a:r>
              <a:rPr lang="en-US" dirty="0" smtClean="0"/>
              <a:t>, </a:t>
            </a:r>
            <a:r>
              <a:rPr lang="en-US" dirty="0" err="1" smtClean="0"/>
              <a:t>Sacy</a:t>
            </a:r>
            <a:r>
              <a:rPr lang="en-US" dirty="0" smtClean="0"/>
              <a:t> le-Petit, France </a:t>
            </a:r>
            <a:br>
              <a:rPr lang="en-US" dirty="0" smtClean="0"/>
            </a:br>
            <a:r>
              <a:rPr lang="en-US" dirty="0" smtClean="0"/>
              <a:t>and the Arts Catalyst boats, Channel </a:t>
            </a:r>
            <a:r>
              <a:rPr lang="en-US" dirty="0" smtClean="0"/>
              <a:t>Islands</a:t>
            </a:r>
          </a:p>
          <a:p>
            <a:endParaRPr lang="en-US" dirty="0" smtClean="0"/>
          </a:p>
          <a:p>
            <a:r>
              <a:rPr lang="en-US" dirty="0" smtClean="0"/>
              <a:t>For one hour before the eclipse of the sun at the Chateau de </a:t>
            </a:r>
            <a:r>
              <a:rPr lang="en-US" dirty="0" err="1" smtClean="0"/>
              <a:t>Sacy</a:t>
            </a:r>
            <a:r>
              <a:rPr lang="en-US" dirty="0" smtClean="0"/>
              <a:t>, I and musician Anders </a:t>
            </a:r>
            <a:r>
              <a:rPr lang="en-US" dirty="0" err="1" smtClean="0"/>
              <a:t>Mansson</a:t>
            </a:r>
            <a:r>
              <a:rPr lang="en-US" dirty="0" smtClean="0"/>
              <a:t>, connected by an electro-encephalograph (EEG) displaying the synchronicity of their brain waves, made one-minute drawings every five minutes.</a:t>
            </a:r>
            <a:br>
              <a:rPr lang="en-US" dirty="0" smtClean="0"/>
            </a:br>
            <a:endParaRPr lang="en-US" dirty="0" smtClean="0"/>
          </a:p>
          <a:p>
            <a:r>
              <a:rPr lang="en-US" dirty="0" smtClean="0"/>
              <a:t>This web </a:t>
            </a:r>
            <a:r>
              <a:rPr lang="en-US" dirty="0" err="1" smtClean="0"/>
              <a:t>seance</a:t>
            </a:r>
            <a:r>
              <a:rPr lang="en-US" dirty="0" smtClean="0"/>
              <a:t> occurred simultaneously with artist Anne Bean, and participants on the Art Catalyst boats in the English Channel, as we concentrated on thoughts of each other and the impending drama as it drew near</a:t>
            </a:r>
            <a:r>
              <a:rPr lang="en-US" dirty="0" smtClean="0"/>
              <a:t>.</a:t>
            </a:r>
          </a:p>
          <a:p>
            <a:endParaRPr lang="en-US" dirty="0" smtClean="0"/>
          </a:p>
          <a:p>
            <a:r>
              <a:rPr lang="en-US" dirty="0" smtClean="0"/>
              <a:t>This project was an attempt to join physically distant people in a celebration of shared collective experience using the Internet as a global nervous system. About 85 participants at each site were present to witness this event of non-verbal </a:t>
            </a:r>
            <a:r>
              <a:rPr lang="en-US" dirty="0" smtClean="0"/>
              <a:t>communication. </a:t>
            </a:r>
            <a:r>
              <a:rPr lang="en-US" dirty="0" smtClean="0">
                <a:hlinkClick r:id="rId2"/>
              </a:rPr>
              <a:t>Weaving </a:t>
            </a:r>
            <a:r>
              <a:rPr lang="en-US" dirty="0" smtClean="0">
                <a:hlinkClick r:id="rId2"/>
              </a:rPr>
              <a:t>Sun and Moon</a:t>
            </a:r>
            <a:endParaRPr lang="en-US" dirty="0" smtClean="0"/>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ParkBench 1994 -1999</a:t>
            </a:r>
            <a:endParaRPr lang="en-US" dirty="0"/>
          </a:p>
        </p:txBody>
      </p:sp>
      <p:sp>
        <p:nvSpPr>
          <p:cNvPr id="3" name="Content Placeholder 2"/>
          <p:cNvSpPr>
            <a:spLocks noGrp="1"/>
          </p:cNvSpPr>
          <p:nvPr>
            <p:ph idx="1"/>
          </p:nvPr>
        </p:nvSpPr>
        <p:spPr/>
        <p:txBody>
          <a:bodyPr>
            <a:noAutofit/>
          </a:bodyPr>
          <a:lstStyle/>
          <a:p>
            <a:r>
              <a:rPr lang="en-US" sz="2200" dirty="0" smtClean="0"/>
              <a:t>In 1993,  I conceived of </a:t>
            </a:r>
            <a:r>
              <a:rPr lang="en-US" sz="2200" dirty="0" smtClean="0">
                <a:hlinkClick r:id="rId3"/>
              </a:rPr>
              <a:t>ParkBench</a:t>
            </a:r>
            <a:r>
              <a:rPr lang="en-US" sz="2200" dirty="0" smtClean="0"/>
              <a:t>, a network of kiosks, which through videoconferencing, internet access, and a collaborative drawing space, would enable people in diverse neighborhoods to access the internet, talk to and see one another, and communicate collaboratively and creatively.  I and collaborator Emily </a:t>
            </a:r>
            <a:r>
              <a:rPr lang="en-US" sz="2200" dirty="0" err="1" smtClean="0"/>
              <a:t>Hartzell</a:t>
            </a:r>
            <a:r>
              <a:rPr lang="en-US" sz="2200" dirty="0" smtClean="0"/>
              <a:t> were invited  be artists in residence at New York University's Center for Advanced Technology in order to develop ParkBench. Since this was before the Web's emergence, we used Director to design the ParkBench interface, which was the first such graphical interface to New York. Later in 1994, after the Mosaic browser introduced a graphical interface for the internet, we adapted our interface, making it the first of its kind on the World Wide Web. </a:t>
            </a:r>
            <a:br>
              <a:rPr lang="en-US" sz="2200" dirty="0" smtClean="0"/>
            </a:br>
            <a:endParaRPr lang="en-US" sz="2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ArTisTheater</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At NYU CAT, in 1994, we used one of the Web's first remotely-controlled cameras to transform our studio into a time-based public Web installation in order to research the nature of Web video as a medium. The Web gave visitors 24-hour real-time access, through the eye of the camera, to watch us work, so at times our actions were heightened by our awareness of unseen Web visitors. At other times we felt ourselves dissolved in the ubiquitous surveillance which now erases the boundaries between private and public. In 1994 we launched the Web's first live performance series, ArTisTheater, whose archive of non-narrative, improvisational, </a:t>
            </a:r>
            <a:r>
              <a:rPr lang="en-US" dirty="0" err="1" smtClean="0"/>
              <a:t>dadaesque</a:t>
            </a:r>
            <a:r>
              <a:rPr lang="en-US" dirty="0" smtClean="0"/>
              <a:t> works now contains over 80 performances (including works by guest artists.) The performances reflect the evolvement of technology from the first </a:t>
            </a:r>
            <a:r>
              <a:rPr lang="en-US" dirty="0" err="1" smtClean="0"/>
              <a:t>telerobotic</a:t>
            </a:r>
            <a:r>
              <a:rPr lang="en-US" dirty="0" smtClean="0"/>
              <a:t> B/W pinhole camera to experimental color, true color and sound .</a:t>
            </a:r>
            <a:br>
              <a:rPr lang="en-US" dirty="0" smtClean="0"/>
            </a:br>
            <a:r>
              <a:rPr lang="en-US" dirty="0" smtClean="0">
                <a:hlinkClick r:id="rId2"/>
              </a:rPr>
              <a:t>ArTisTheater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My goal in developing interactive environments, whether sculptural or high tech is to provide the stage and the props to enable people to rediscover their capacity to play. </a:t>
            </a:r>
          </a:p>
          <a:p>
            <a:r>
              <a:rPr lang="en-US" dirty="0" smtClean="0"/>
              <a:t>It is through play, I believe that we evolve as individuals and as a culture, and through play we learn to feel we have control over some small part of our surroundings.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VirtuAlice 1994 - 1997</a:t>
            </a:r>
            <a:endParaRPr lang="en-US" dirty="0"/>
          </a:p>
        </p:txBody>
      </p:sp>
      <p:sp>
        <p:nvSpPr>
          <p:cNvPr id="3" name="Content Placeholder 2"/>
          <p:cNvSpPr>
            <a:spLocks noGrp="1"/>
          </p:cNvSpPr>
          <p:nvPr>
            <p:ph idx="1"/>
          </p:nvPr>
        </p:nvSpPr>
        <p:spPr>
          <a:xfrm>
            <a:off x="304800" y="1219200"/>
            <a:ext cx="8534400" cy="5334000"/>
          </a:xfrm>
        </p:spPr>
        <p:txBody>
          <a:bodyPr>
            <a:normAutofit lnSpcReduction="10000"/>
          </a:bodyPr>
          <a:lstStyle/>
          <a:p>
            <a:r>
              <a:rPr lang="en-US" sz="1800" dirty="0" smtClean="0"/>
              <a:t>We created VirtuAlice in 1995, in collaboration with engineers at New York University Center for Advanced Technology, for the CODE exhibition at </a:t>
            </a:r>
            <a:r>
              <a:rPr lang="en-US" sz="1800" dirty="0" err="1" smtClean="0"/>
              <a:t>Ricco</a:t>
            </a:r>
            <a:r>
              <a:rPr lang="en-US" sz="1800" dirty="0" smtClean="0"/>
              <a:t> </a:t>
            </a:r>
            <a:r>
              <a:rPr lang="en-US" sz="1800" dirty="0" err="1" smtClean="0"/>
              <a:t>Maresca</a:t>
            </a:r>
            <a:r>
              <a:rPr lang="en-US" sz="1800" dirty="0" smtClean="0"/>
              <a:t> Gallery in New York. Alice is a wireless, mobile, content-collection vehicle for the Web. Alice's eye (a </a:t>
            </a:r>
            <a:r>
              <a:rPr lang="en-US" sz="1800" dirty="0" err="1" smtClean="0"/>
              <a:t>telerobotic</a:t>
            </a:r>
            <a:r>
              <a:rPr lang="en-US" sz="1800" dirty="0" smtClean="0"/>
              <a:t> camera), uploads video stills to the Web, where Web participants control the camera's direction.  People on the street could touch pads through the window and also control Alice’s eye.</a:t>
            </a:r>
            <a:br>
              <a:rPr lang="en-US" sz="1800" dirty="0" smtClean="0"/>
            </a:br>
            <a:r>
              <a:rPr lang="en-US" sz="1800" dirty="0" smtClean="0"/>
              <a:t>VirtuAlice consists of Alice's wheeled throne, a monitor inside the gallery and a monitor in the front window. Visitors drive around the gallery, and the direction of a </a:t>
            </a:r>
            <a:r>
              <a:rPr lang="en-US" sz="1800" dirty="0" err="1" smtClean="0"/>
              <a:t>telerobotic</a:t>
            </a:r>
            <a:r>
              <a:rPr lang="en-US" sz="1800" dirty="0" smtClean="0"/>
              <a:t> camera mounted on the throne is controlled by participants over the Web or by touching pads in the front window. A monitor on the throne's handlebars shows the driver the direction of the Web visitor's or person on the sidewalks interest; the throne's driver acts as chauffeur for the Web or sidewalk visitor. </a:t>
            </a:r>
            <a:br>
              <a:rPr lang="en-US" sz="1800" dirty="0" smtClean="0"/>
            </a:br>
            <a:r>
              <a:rPr lang="en-US" sz="1800" dirty="0" smtClean="0"/>
              <a:t>Her memories, the archive of what she's seen in a day, represent a subjectivity negotiated by participants in three spaces: interior, exterior, and </a:t>
            </a:r>
            <a:r>
              <a:rPr lang="en-US" sz="1800" dirty="0" err="1" smtClean="0"/>
              <a:t>Webterior</a:t>
            </a:r>
            <a:r>
              <a:rPr lang="en-US" sz="1800" dirty="0" smtClean="0"/>
              <a:t> or  </a:t>
            </a:r>
            <a:r>
              <a:rPr lang="en-US" sz="1800" dirty="0" err="1" smtClean="0"/>
              <a:t>Webspace</a:t>
            </a:r>
            <a:r>
              <a:rPr lang="en-US" sz="1800" dirty="0" smtClean="0"/>
              <a:t>.</a:t>
            </a:r>
            <a:br>
              <a:rPr lang="en-US" sz="1800" dirty="0" smtClean="0"/>
            </a:br>
            <a:r>
              <a:rPr lang="en-US" sz="1800" dirty="0" smtClean="0"/>
              <a:t>VirtuAlice is a vehicle for a shared experience, whereby participants collaborate in transferring that experience into meaning, into history. By appropriating surveillance technology and interweaving surveillance streams, she raises questions about subjectivity and control. </a:t>
            </a:r>
            <a:r>
              <a:rPr lang="en-US" sz="1800" dirty="0" smtClean="0">
                <a:hlinkClick r:id="rId2"/>
              </a:rPr>
              <a:t>VirtuAlice</a:t>
            </a:r>
            <a:r>
              <a:rPr lang="en-US" sz="1800" dirty="0" smtClean="0"/>
              <a:t> is an expression of the process which is the world we live in--physically out-of-control, yet remotely controlled. </a:t>
            </a:r>
            <a:endParaRPr lang="en-US" sz="1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Right Brain </a:t>
            </a:r>
            <a:r>
              <a:rPr lang="en-US" dirty="0" smtClean="0"/>
              <a:t>/ Left </a:t>
            </a:r>
            <a:r>
              <a:rPr lang="en-US" dirty="0" smtClean="0"/>
              <a:t>Brain </a:t>
            </a:r>
            <a:br>
              <a:rPr lang="en-US" dirty="0" smtClean="0"/>
            </a:br>
            <a:r>
              <a:rPr lang="en-US" dirty="0" smtClean="0"/>
              <a:t>Investigation into the Creative Process</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When might my Right Brain dominate my Left?</a:t>
            </a:r>
          </a:p>
          <a:p>
            <a:pPr>
              <a:buNone/>
            </a:pPr>
            <a:r>
              <a:rPr lang="en-US" dirty="0" smtClean="0"/>
              <a:t> I experimented to see when I would no longer be able to speak because I needed to concentrate on what I was doing. </a:t>
            </a:r>
          </a:p>
          <a:p>
            <a:pPr>
              <a:buNone/>
            </a:pPr>
            <a:r>
              <a:rPr lang="en-US" dirty="0" smtClean="0"/>
              <a:t> I kept talking constantly until concentration on details finally inhibited my speech completely.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Six Converging </a:t>
            </a:r>
            <a:r>
              <a:rPr lang="en-US" dirty="0" smtClean="0"/>
              <a:t>Cameras /</a:t>
            </a:r>
            <a:r>
              <a:rPr lang="en-US" dirty="0" smtClean="0"/>
              <a:t/>
            </a:r>
            <a:br>
              <a:rPr lang="en-US" dirty="0" smtClean="0"/>
            </a:br>
            <a:r>
              <a:rPr lang="en-US" dirty="0" smtClean="0"/>
              <a:t>Three Converging Views</a:t>
            </a:r>
            <a:endParaRPr lang="en-US" dirty="0"/>
          </a:p>
        </p:txBody>
      </p:sp>
      <p:sp>
        <p:nvSpPr>
          <p:cNvPr id="3" name="Content Placeholder 2"/>
          <p:cNvSpPr>
            <a:spLocks noGrp="1"/>
          </p:cNvSpPr>
          <p:nvPr>
            <p:ph idx="1"/>
          </p:nvPr>
        </p:nvSpPr>
        <p:spPr>
          <a:xfrm>
            <a:off x="0" y="1600200"/>
            <a:ext cx="8686800" cy="5257800"/>
          </a:xfrm>
        </p:spPr>
        <p:txBody>
          <a:bodyPr>
            <a:noAutofit/>
          </a:bodyPr>
          <a:lstStyle/>
          <a:p>
            <a:r>
              <a:rPr lang="en-US" sz="2200" b="1" dirty="0" smtClean="0"/>
              <a:t>New York and Los Angeles, 1981-2</a:t>
            </a:r>
            <a:r>
              <a:rPr lang="en-US" sz="2200" dirty="0" smtClean="0"/>
              <a:t> In a storefront window is built a rack supporting three tiers of monitors and three pairs of cameras. The cameras are mounted on oscillators, which cause them to pan the street outside the window in 180 degree sweeps. The monitors' screens are split, so each half represents the input of one camera. The cameras mounted on the bottom tier pan the sidewalk: the right camera scans from far right to center a back again, while the left camera sweeps from far left to center and back. The images converge at the center, where pedestrians' feet are engulfed by the sidewalk. The middle tier represents the level of the storefronts on the opposite side of the street, and the top tier shows the sweep from earth to skyscrapers' tops to earth to sky. Inside the gallery, one monitor with a six-way split represented the amalgamation of all six views.</a:t>
            </a:r>
          </a:p>
          <a:p>
            <a:r>
              <a:rPr lang="en-US" sz="2200" dirty="0" smtClean="0"/>
              <a:t>The piece was installed at Franklin Furnace, New York, and at LACE in LA and the Otis Art Institute.</a:t>
            </a:r>
          </a:p>
          <a:p>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en-US" dirty="0" smtClean="0"/>
              <a:t>This is a documentary made by</a:t>
            </a:r>
          </a:p>
          <a:p>
            <a:pPr algn="ctr">
              <a:buNone/>
            </a:pPr>
            <a:r>
              <a:rPr lang="en-US" dirty="0" smtClean="0"/>
              <a:t>1993©Emily </a:t>
            </a:r>
            <a:r>
              <a:rPr lang="en-US" dirty="0" err="1" smtClean="0"/>
              <a:t>Hartzell</a:t>
            </a:r>
            <a:endParaRPr lang="en-US" dirty="0"/>
          </a:p>
        </p:txBody>
      </p:sp>
      <p:sp>
        <p:nvSpPr>
          <p:cNvPr id="5" name="Title 4"/>
          <p:cNvSpPr>
            <a:spLocks noGrp="1"/>
          </p:cNvSpPr>
          <p:nvPr>
            <p:ph type="title"/>
          </p:nvPr>
        </p:nvSpPr>
        <p:spPr/>
        <p:txBody>
          <a:bodyPr>
            <a:normAutofit/>
          </a:bodyPr>
          <a:lstStyle/>
          <a:p>
            <a:r>
              <a:rPr lang="en-US" dirty="0" smtClean="0"/>
              <a:t>Nina </a:t>
            </a:r>
            <a:r>
              <a:rPr lang="en-US" dirty="0" err="1" smtClean="0"/>
              <a:t>Sobell</a:t>
            </a:r>
            <a:r>
              <a:rPr lang="en-US" dirty="0" smtClean="0"/>
              <a:t>: Pioneer in Interactivity</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BrainChat</a:t>
            </a:r>
            <a:r>
              <a:rPr lang="en-US" dirty="0" smtClean="0"/>
              <a:t> </a:t>
            </a:r>
            <a:r>
              <a:rPr lang="en-US" sz="1400" dirty="0" smtClean="0"/>
              <a:t>TM Patent Pending</a:t>
            </a:r>
            <a:endParaRPr lang="en-US" sz="1400" dirty="0"/>
          </a:p>
        </p:txBody>
      </p:sp>
      <p:pic>
        <p:nvPicPr>
          <p:cNvPr id="4" name="Content Placeholder 3" descr="matchmaking web ui.bmp"/>
          <p:cNvPicPr>
            <a:picLocks noGrp="1" noChangeAspect="1"/>
          </p:cNvPicPr>
          <p:nvPr>
            <p:ph idx="1"/>
          </p:nvPr>
        </p:nvPicPr>
        <p:blipFill>
          <a:blip r:embed="rId2" cstate="print"/>
          <a:stretch>
            <a:fillRect/>
          </a:stretch>
        </p:blipFill>
        <p:spPr>
          <a:xfrm>
            <a:off x="457200" y="1143000"/>
            <a:ext cx="8305800" cy="5334000"/>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BrainChat</a:t>
            </a:r>
            <a:r>
              <a:rPr lang="en-US" dirty="0" smtClean="0"/>
              <a:t> </a:t>
            </a:r>
            <a:r>
              <a:rPr lang="en-US" sz="1600" dirty="0" smtClean="0"/>
              <a:t>TM patent pending</a:t>
            </a:r>
            <a:endParaRPr lang="en-US" sz="1600" dirty="0"/>
          </a:p>
        </p:txBody>
      </p:sp>
      <p:sp>
        <p:nvSpPr>
          <p:cNvPr id="3" name="Content Placeholder 2"/>
          <p:cNvSpPr>
            <a:spLocks noGrp="1"/>
          </p:cNvSpPr>
          <p:nvPr>
            <p:ph idx="1"/>
          </p:nvPr>
        </p:nvSpPr>
        <p:spPr>
          <a:xfrm>
            <a:off x="457200" y="1219200"/>
            <a:ext cx="8229600" cy="5257800"/>
          </a:xfrm>
        </p:spPr>
        <p:txBody>
          <a:bodyPr>
            <a:normAutofit fontScale="92500" lnSpcReduction="10000"/>
          </a:bodyPr>
          <a:lstStyle/>
          <a:p>
            <a:r>
              <a:rPr lang="en-US" dirty="0" smtClean="0"/>
              <a:t>This is an example of the </a:t>
            </a:r>
            <a:r>
              <a:rPr lang="en-US" dirty="0" err="1" smtClean="0"/>
              <a:t>BrainChat</a:t>
            </a:r>
            <a:r>
              <a:rPr lang="en-US" dirty="0" smtClean="0"/>
              <a:t> Match application</a:t>
            </a:r>
          </a:p>
          <a:p>
            <a:r>
              <a:rPr lang="en-US" dirty="0" smtClean="0"/>
              <a:t>It shows two people, one male, one female who have chosen a dog from the categories column</a:t>
            </a:r>
          </a:p>
          <a:p>
            <a:r>
              <a:rPr lang="en-US" dirty="0" smtClean="0"/>
              <a:t>It shows that the male says he likes the dog, but the female she doesn’t by electing a smiling or frowning icon.</a:t>
            </a:r>
          </a:p>
          <a:p>
            <a:r>
              <a:rPr lang="en-US" dirty="0" smtClean="0"/>
              <a:t>The brain wave output reflects this disparagement</a:t>
            </a:r>
          </a:p>
          <a:p>
            <a:r>
              <a:rPr lang="en-US" dirty="0" smtClean="0"/>
              <a:t>Record date, record mode and playback mode are available</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BrainChat</a:t>
            </a:r>
            <a:r>
              <a:rPr lang="en-US" dirty="0" smtClean="0"/>
              <a:t> </a:t>
            </a:r>
            <a:r>
              <a:rPr lang="en-US" sz="1600" dirty="0" smtClean="0"/>
              <a:t>TM patent pending</a:t>
            </a:r>
            <a:endParaRPr lang="en-US" sz="1600" dirty="0"/>
          </a:p>
        </p:txBody>
      </p:sp>
      <p:sp>
        <p:nvSpPr>
          <p:cNvPr id="3" name="Content Placeholder 2"/>
          <p:cNvSpPr>
            <a:spLocks noGrp="1"/>
          </p:cNvSpPr>
          <p:nvPr>
            <p:ph idx="1"/>
          </p:nvPr>
        </p:nvSpPr>
        <p:spPr/>
        <p:txBody>
          <a:bodyPr>
            <a:normAutofit/>
          </a:bodyPr>
          <a:lstStyle/>
          <a:p>
            <a:r>
              <a:rPr lang="en-US" b="1" dirty="0" err="1" smtClean="0"/>
              <a:t>BrainChat</a:t>
            </a:r>
            <a:r>
              <a:rPr lang="en-US" dirty="0" smtClean="0"/>
              <a:t> networks two or more participants at separate physical locations by transmitting and interpreting brain wave patterns and other physiological factors of each participant</a:t>
            </a:r>
          </a:p>
          <a:p>
            <a:r>
              <a:rPr lang="en-US" dirty="0" smtClean="0"/>
              <a:t>The commercial application of </a:t>
            </a:r>
            <a:r>
              <a:rPr lang="en-US" b="1" dirty="0" err="1" smtClean="0"/>
              <a:t>BrainChat</a:t>
            </a:r>
            <a:r>
              <a:rPr lang="en-US" dirty="0" smtClean="0"/>
              <a:t> utilizes interactive brainwave visual analysis as a means to explore various aspects of human interaction.</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BrainChat</a:t>
            </a:r>
            <a:r>
              <a:rPr lang="en-US" dirty="0" smtClean="0"/>
              <a:t> </a:t>
            </a:r>
            <a:r>
              <a:rPr lang="en-US" sz="1400" dirty="0" smtClean="0"/>
              <a:t>TM patent pending</a:t>
            </a:r>
            <a:endParaRPr lang="en-US" sz="1400" dirty="0"/>
          </a:p>
        </p:txBody>
      </p:sp>
      <p:sp>
        <p:nvSpPr>
          <p:cNvPr id="3" name="Content Placeholder 2"/>
          <p:cNvSpPr>
            <a:spLocks noGrp="1"/>
          </p:cNvSpPr>
          <p:nvPr>
            <p:ph idx="1"/>
          </p:nvPr>
        </p:nvSpPr>
        <p:spPr/>
        <p:txBody>
          <a:bodyPr/>
          <a:lstStyle/>
          <a:p>
            <a:r>
              <a:rPr lang="en-US" dirty="0" smtClean="0"/>
              <a:t>This is highly portable </a:t>
            </a:r>
            <a:r>
              <a:rPr lang="en-US" i="1" dirty="0" err="1" smtClean="0"/>
              <a:t>neurofeedback</a:t>
            </a:r>
            <a:r>
              <a:rPr lang="en-US" dirty="0" smtClean="0"/>
              <a:t> technology.  The broad applicability of this versatile communication interface software provides an ideal platform for the direct commercial application to both the on-line dating and personal gaming markets,  interactive educational exhibits, security and medical applications.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BrainChat</a:t>
            </a:r>
            <a:r>
              <a:rPr lang="en-US" dirty="0" smtClean="0"/>
              <a:t> </a:t>
            </a:r>
            <a:r>
              <a:rPr lang="en-US" sz="1600" dirty="0" smtClean="0"/>
              <a:t>TM patent pending</a:t>
            </a:r>
            <a:endParaRPr lang="en-US" sz="1600" dirty="0"/>
          </a:p>
        </p:txBody>
      </p:sp>
      <p:sp>
        <p:nvSpPr>
          <p:cNvPr id="3" name="Content Placeholder 2"/>
          <p:cNvSpPr>
            <a:spLocks noGrp="1"/>
          </p:cNvSpPr>
          <p:nvPr>
            <p:ph idx="1"/>
          </p:nvPr>
        </p:nvSpPr>
        <p:spPr/>
        <p:txBody>
          <a:bodyPr>
            <a:normAutofit lnSpcReduction="10000"/>
          </a:bodyPr>
          <a:lstStyle/>
          <a:p>
            <a:pPr lvl="0"/>
            <a:r>
              <a:rPr lang="en-US" dirty="0" smtClean="0"/>
              <a:t>"</a:t>
            </a:r>
            <a:r>
              <a:rPr lang="en-US" b="1" dirty="0" err="1" smtClean="0"/>
              <a:t>BrainChat</a:t>
            </a:r>
            <a:r>
              <a:rPr lang="en-US" dirty="0" smtClean="0"/>
              <a:t>“   is </a:t>
            </a:r>
            <a:r>
              <a:rPr lang="en-US" b="1" i="1" dirty="0" smtClean="0"/>
              <a:t>an evolution in </a:t>
            </a:r>
            <a:r>
              <a:rPr lang="en-US" b="1" i="1" dirty="0" err="1" smtClean="0"/>
              <a:t>biocommunication</a:t>
            </a:r>
            <a:r>
              <a:rPr lang="en-US" b="1" i="1" dirty="0" smtClean="0"/>
              <a:t> interface technology</a:t>
            </a:r>
            <a:endParaRPr lang="en-US" dirty="0" smtClean="0"/>
          </a:p>
          <a:p>
            <a:pPr lvl="0"/>
            <a:r>
              <a:rPr lang="en-US" dirty="0" smtClean="0"/>
              <a:t>"</a:t>
            </a:r>
            <a:r>
              <a:rPr lang="en-US" b="1" dirty="0" err="1" smtClean="0"/>
              <a:t>BrainChat</a:t>
            </a:r>
            <a:r>
              <a:rPr lang="en-US" dirty="0" smtClean="0"/>
              <a:t>" is proprietary brain-imaging technology that remotely </a:t>
            </a:r>
            <a:r>
              <a:rPr lang="en-US" dirty="0" err="1" smtClean="0"/>
              <a:t>biosenses</a:t>
            </a:r>
            <a:r>
              <a:rPr lang="en-US" dirty="0" smtClean="0"/>
              <a:t> the brain wave patterns of two or more participants that are communicating with each other and translates back - in real-time - the convergence of these patterns using universal graphical and audio displays</a:t>
            </a:r>
          </a:p>
          <a:p>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I experiment with….</a:t>
            </a:r>
            <a:endParaRPr lang="en-US" dirty="0"/>
          </a:p>
        </p:txBody>
      </p:sp>
      <p:sp>
        <p:nvSpPr>
          <p:cNvPr id="3" name="Content Placeholder 2"/>
          <p:cNvSpPr>
            <a:spLocks noGrp="1"/>
          </p:cNvSpPr>
          <p:nvPr>
            <p:ph idx="1"/>
          </p:nvPr>
        </p:nvSpPr>
        <p:spPr/>
        <p:txBody>
          <a:bodyPr/>
          <a:lstStyle/>
          <a:p>
            <a:r>
              <a:rPr lang="en-US" dirty="0" smtClean="0"/>
              <a:t>the place between thought and experience</a:t>
            </a:r>
          </a:p>
          <a:p>
            <a:r>
              <a:rPr lang="en-US" dirty="0" smtClean="0"/>
              <a:t>the locus of perception and memory</a:t>
            </a:r>
          </a:p>
          <a:p>
            <a:r>
              <a:rPr lang="en-US" dirty="0" smtClean="0"/>
              <a:t>visualizing the energy of communication</a:t>
            </a:r>
          </a:p>
          <a:p>
            <a:r>
              <a:rPr lang="en-US" dirty="0" smtClean="0"/>
              <a:t>the edge of experience, thinking of an idea, executing that idea and then observing it </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Thinkies</a:t>
            </a:r>
            <a:r>
              <a:rPr lang="en-US" dirty="0" smtClean="0"/>
              <a:t> </a:t>
            </a:r>
            <a:r>
              <a:rPr lang="en-US" sz="1600" dirty="0" smtClean="0"/>
              <a:t>TM </a:t>
            </a:r>
            <a:endParaRPr lang="en-US" sz="1600" dirty="0"/>
          </a:p>
        </p:txBody>
      </p:sp>
      <p:sp>
        <p:nvSpPr>
          <p:cNvPr id="3" name="Content Placeholder 2"/>
          <p:cNvSpPr>
            <a:spLocks noGrp="1"/>
          </p:cNvSpPr>
          <p:nvPr>
            <p:ph idx="1"/>
          </p:nvPr>
        </p:nvSpPr>
        <p:spPr>
          <a:xfrm>
            <a:off x="457200" y="1600200"/>
            <a:ext cx="8229600" cy="2133600"/>
          </a:xfrm>
        </p:spPr>
        <p:txBody>
          <a:bodyPr/>
          <a:lstStyle/>
          <a:p>
            <a:r>
              <a:rPr lang="en-US" dirty="0" err="1" smtClean="0"/>
              <a:t>Thinkies</a:t>
            </a:r>
            <a:r>
              <a:rPr lang="en-US" dirty="0" smtClean="0"/>
              <a:t> is an interactive Infrared camera imaging system for airports; consisting of a revolving Infrared camera, globe, and rear projector.                                         </a:t>
            </a:r>
          </a:p>
          <a:p>
            <a:endParaRPr lang="en-US" dirty="0"/>
          </a:p>
        </p:txBody>
      </p:sp>
      <p:pic>
        <p:nvPicPr>
          <p:cNvPr id="4" name="Picture 3" descr="Thinkies.jpg"/>
          <p:cNvPicPr>
            <a:picLocks noChangeAspect="1"/>
          </p:cNvPicPr>
          <p:nvPr/>
        </p:nvPicPr>
        <p:blipFill>
          <a:blip r:embed="rId2" cstate="print"/>
          <a:stretch>
            <a:fillRect/>
          </a:stretch>
        </p:blipFill>
        <p:spPr>
          <a:xfrm>
            <a:off x="5943600" y="3200400"/>
            <a:ext cx="2743200" cy="3407702"/>
          </a:xfrm>
          <a:prstGeom prst="rect">
            <a:avLst/>
          </a:prstGeom>
        </p:spPr>
      </p:pic>
      <p:sp>
        <p:nvSpPr>
          <p:cNvPr id="6" name="TextBox 5"/>
          <p:cNvSpPr txBox="1"/>
          <p:nvPr/>
        </p:nvSpPr>
        <p:spPr>
          <a:xfrm>
            <a:off x="838200" y="3581400"/>
            <a:ext cx="4876800" cy="3323987"/>
          </a:xfrm>
          <a:prstGeom prst="rect">
            <a:avLst/>
          </a:prstGeom>
          <a:noFill/>
        </p:spPr>
        <p:txBody>
          <a:bodyPr wrap="square" rtlCol="0">
            <a:spAutoFit/>
          </a:bodyPr>
          <a:lstStyle/>
          <a:p>
            <a:pPr lvl="0">
              <a:buFont typeface="Arial" pitchFamily="34" charset="0"/>
              <a:buChar char="•"/>
            </a:pPr>
            <a:r>
              <a:rPr lang="en-US" sz="3200" dirty="0" smtClean="0"/>
              <a:t>The camera revolves around the globe capturing peoples’ temperature changes</a:t>
            </a:r>
          </a:p>
          <a:p>
            <a:pPr>
              <a:buFont typeface="Arial" pitchFamily="34" charset="0"/>
              <a:buChar char="•"/>
            </a:pPr>
            <a:r>
              <a:rPr lang="en-US" sz="3200" dirty="0" smtClean="0"/>
              <a:t>The rear screen projector revolves simultaneously</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229600" cy="1371600"/>
          </a:xfrm>
        </p:spPr>
        <p:txBody>
          <a:bodyPr>
            <a:normAutofit fontScale="90000"/>
          </a:bodyPr>
          <a:lstStyle/>
          <a:p>
            <a:r>
              <a:rPr lang="en-US" dirty="0" smtClean="0"/>
              <a:t>New York / Prague</a:t>
            </a:r>
            <a:br>
              <a:rPr lang="en-US" dirty="0" smtClean="0"/>
            </a:br>
            <a:r>
              <a:rPr lang="en-US" dirty="0" smtClean="0"/>
              <a:t>Skype Performance </a:t>
            </a:r>
            <a:r>
              <a:rPr lang="en-US" i="1" dirty="0" smtClean="0"/>
              <a:t>Transmissions</a:t>
            </a:r>
            <a:endParaRPr lang="en-US" dirty="0"/>
          </a:p>
        </p:txBody>
      </p:sp>
      <p:sp>
        <p:nvSpPr>
          <p:cNvPr id="3" name="Content Placeholder 2"/>
          <p:cNvSpPr>
            <a:spLocks noGrp="1"/>
          </p:cNvSpPr>
          <p:nvPr>
            <p:ph idx="1"/>
          </p:nvPr>
        </p:nvSpPr>
        <p:spPr>
          <a:xfrm>
            <a:off x="381000" y="1905000"/>
            <a:ext cx="8229600" cy="4953000"/>
          </a:xfrm>
        </p:spPr>
        <p:txBody>
          <a:bodyPr>
            <a:normAutofit lnSpcReduction="10000"/>
          </a:bodyPr>
          <a:lstStyle/>
          <a:p>
            <a:r>
              <a:rPr lang="en-US" sz="3000" dirty="0" smtClean="0"/>
              <a:t>Transmissions was a Skype performance   		between Prague and New York </a:t>
            </a:r>
          </a:p>
          <a:p>
            <a:r>
              <a:rPr lang="en-US" sz="3000" dirty="0" smtClean="0"/>
              <a:t>Using Skype to transmit information between New York City and Prague, I received instructions from the participants of TINA B. Prague Contemporary Arts Festival at the Vernon Gallery, to create clay sculptures in my NYC studio. The participants in turn used this information to create drawings of the sculpture in real time, illustrating how virtual, two, and three-dimensional time can coexist.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York / Prague</a:t>
            </a:r>
            <a:endParaRPr lang="en-US" dirty="0"/>
          </a:p>
        </p:txBody>
      </p:sp>
      <p:pic>
        <p:nvPicPr>
          <p:cNvPr id="6" name="Content Placeholder 5" descr="obrazek-nina-sobell-180.jpg"/>
          <p:cNvPicPr>
            <a:picLocks noGrp="1" noChangeAspect="1"/>
          </p:cNvPicPr>
          <p:nvPr>
            <p:ph idx="1"/>
          </p:nvPr>
        </p:nvPicPr>
        <p:blipFill>
          <a:blip r:embed="rId3" cstate="print"/>
          <a:stretch>
            <a:fillRect/>
          </a:stretch>
        </p:blipFill>
        <p:spPr>
          <a:xfrm>
            <a:off x="1546070" y="1600200"/>
            <a:ext cx="6051859" cy="452596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New York / Prague Transmissions</a:t>
            </a:r>
            <a:endParaRPr lang="en-US" i="1" dirty="0"/>
          </a:p>
        </p:txBody>
      </p:sp>
      <p:sp>
        <p:nvSpPr>
          <p:cNvPr id="3" name="Content Placeholder 2"/>
          <p:cNvSpPr>
            <a:spLocks noGrp="1"/>
          </p:cNvSpPr>
          <p:nvPr>
            <p:ph idx="1"/>
          </p:nvPr>
        </p:nvSpPr>
        <p:spPr>
          <a:xfrm>
            <a:off x="152400" y="1600200"/>
            <a:ext cx="8534400" cy="4525963"/>
          </a:xfrm>
        </p:spPr>
        <p:txBody>
          <a:bodyPr>
            <a:noAutofit/>
          </a:bodyPr>
          <a:lstStyle/>
          <a:p>
            <a:pPr algn="ctr">
              <a:buNone/>
            </a:pPr>
            <a:r>
              <a:rPr lang="en-US" sz="2400" b="1" dirty="0" smtClean="0"/>
              <a:t>The sculpture became</a:t>
            </a:r>
          </a:p>
          <a:p>
            <a:pPr algn="ctr">
              <a:buNone/>
            </a:pPr>
            <a:r>
              <a:rPr lang="en-US" sz="2400" b="1" dirty="0" smtClean="0"/>
              <a:t>a mediation between my execution and their direction, and</a:t>
            </a:r>
          </a:p>
          <a:p>
            <a:pPr algn="ctr">
              <a:buNone/>
            </a:pPr>
            <a:r>
              <a:rPr lang="en-US" sz="2400" b="1" dirty="0" smtClean="0"/>
              <a:t>a true collaboration that could only take place using real-time</a:t>
            </a:r>
          </a:p>
          <a:p>
            <a:pPr algn="ctr">
              <a:buNone/>
            </a:pPr>
            <a:r>
              <a:rPr lang="en-US" sz="2400" b="1" dirty="0" smtClean="0"/>
              <a:t>technology. Three-dimensional sculptural space, virtual Skype</a:t>
            </a:r>
          </a:p>
          <a:p>
            <a:pPr algn="ctr">
              <a:buNone/>
            </a:pPr>
            <a:r>
              <a:rPr lang="en-US" sz="2400" b="1" dirty="0" smtClean="0"/>
              <a:t>space and two-dimensional drawing space co-existed to create</a:t>
            </a:r>
          </a:p>
          <a:p>
            <a:pPr algn="ctr">
              <a:buNone/>
            </a:pPr>
            <a:r>
              <a:rPr lang="en-US" sz="2400" b="1" dirty="0" smtClean="0"/>
              <a:t>a collaborative work in which sculpture was the source of the</a:t>
            </a:r>
          </a:p>
          <a:p>
            <a:pPr algn="ctr">
              <a:buNone/>
            </a:pPr>
            <a:r>
              <a:rPr lang="en-US" sz="2400" b="1" dirty="0" smtClean="0"/>
              <a:t>drawing and the drawings the inspiration for new sculptures, a</a:t>
            </a:r>
          </a:p>
          <a:p>
            <a:pPr algn="ctr">
              <a:buNone/>
            </a:pPr>
            <a:r>
              <a:rPr lang="en-US" sz="2400" b="1" dirty="0" smtClean="0"/>
              <a:t>work of extreme tactile interactivity.</a:t>
            </a:r>
          </a:p>
          <a:p>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York</a:t>
            </a:r>
            <a:endParaRPr lang="en-US" dirty="0"/>
          </a:p>
        </p:txBody>
      </p:sp>
      <p:pic>
        <p:nvPicPr>
          <p:cNvPr id="4" name="Content Placeholder 3" descr="Nina 12 10 09   11.jpg"/>
          <p:cNvPicPr>
            <a:picLocks noGrp="1" noChangeAspect="1"/>
          </p:cNvPicPr>
          <p:nvPr>
            <p:ph idx="1"/>
          </p:nvPr>
        </p:nvPicPr>
        <p:blipFill>
          <a:blip r:embed="rId2" cstate="print"/>
          <a:stretch>
            <a:fillRect/>
          </a:stretch>
        </p:blipFill>
        <p:spPr>
          <a:xfrm>
            <a:off x="1894963" y="1600200"/>
            <a:ext cx="5354074" cy="4525963"/>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Brainwave Drawings</a:t>
            </a:r>
            <a:br>
              <a:rPr lang="en-US" dirty="0" smtClean="0"/>
            </a:br>
            <a:r>
              <a:rPr lang="en-US" dirty="0" smtClean="0"/>
              <a:t>2008</a:t>
            </a:r>
            <a:endParaRPr lang="en-US" dirty="0"/>
          </a:p>
        </p:txBody>
      </p:sp>
      <p:sp>
        <p:nvSpPr>
          <p:cNvPr id="3" name="Content Placeholder 2"/>
          <p:cNvSpPr>
            <a:spLocks noGrp="1"/>
          </p:cNvSpPr>
          <p:nvPr>
            <p:ph idx="1"/>
          </p:nvPr>
        </p:nvSpPr>
        <p:spPr/>
        <p:txBody>
          <a:bodyPr/>
          <a:lstStyle/>
          <a:p>
            <a:pPr algn="ctr">
              <a:buNone/>
            </a:pPr>
            <a:r>
              <a:rPr lang="en-US" dirty="0" smtClean="0"/>
              <a:t>Documentary of the re-creation of the original  Brainwave Drawing Installation </a:t>
            </a:r>
          </a:p>
          <a:p>
            <a:pPr algn="ctr">
              <a:buNone/>
            </a:pPr>
            <a:r>
              <a:rPr lang="en-US" dirty="0" smtClean="0"/>
              <a:t>of 1974</a:t>
            </a:r>
          </a:p>
          <a:p>
            <a:pPr algn="ctr">
              <a:buNone/>
            </a:pPr>
            <a:r>
              <a:rPr lang="en-US" dirty="0" smtClean="0"/>
              <a:t> at the</a:t>
            </a:r>
          </a:p>
          <a:p>
            <a:pPr algn="ctr">
              <a:buNone/>
            </a:pPr>
            <a:r>
              <a:rPr lang="en-US" dirty="0" smtClean="0"/>
              <a:t> Getty Museum in</a:t>
            </a:r>
          </a:p>
          <a:p>
            <a:pPr algn="ctr">
              <a:buNone/>
            </a:pPr>
            <a:r>
              <a:rPr lang="en-US" dirty="0" smtClean="0"/>
              <a:t> Los Angeles, California 2008</a:t>
            </a:r>
          </a:p>
          <a:p>
            <a:pPr algn="ct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8383</TotalTime>
  <Words>1693</Words>
  <Application>Microsoft Office PowerPoint</Application>
  <PresentationFormat>On-screen Show (4:3)</PresentationFormat>
  <Paragraphs>104</Paragraphs>
  <Slides>28</Slides>
  <Notes>7</Notes>
  <HiddenSlides>1</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Visualizing Communication</vt:lpstr>
      <vt:lpstr>Introduction</vt:lpstr>
      <vt:lpstr> I experiment with….</vt:lpstr>
      <vt:lpstr>Thinkies TM </vt:lpstr>
      <vt:lpstr>New York / Prague Skype Performance Transmissions</vt:lpstr>
      <vt:lpstr>New York / Prague</vt:lpstr>
      <vt:lpstr>New York / Prague Transmissions</vt:lpstr>
      <vt:lpstr>New York</vt:lpstr>
      <vt:lpstr>Brainwave Drawings 2008</vt:lpstr>
      <vt:lpstr>Thinking of You 2004</vt:lpstr>
      <vt:lpstr>A short history of early Brainwave Drawings 1973 - 1982</vt:lpstr>
      <vt:lpstr>Introduction to ParkBench </vt:lpstr>
      <vt:lpstr>Web Seance</vt:lpstr>
      <vt:lpstr>Web Seance The medium is the Medium</vt:lpstr>
      <vt:lpstr>Web Seance Without Words</vt:lpstr>
      <vt:lpstr>Web Seance  Memories, Dreams, and Fantasies</vt:lpstr>
      <vt:lpstr>Weaving Sun and Moon</vt:lpstr>
      <vt:lpstr>ParkBench 1994 -1999</vt:lpstr>
      <vt:lpstr>ArTisTheater</vt:lpstr>
      <vt:lpstr>VirtuAlice 1994 - 1997</vt:lpstr>
      <vt:lpstr>Right Brain / Left Brain  Investigation into the Creative Process</vt:lpstr>
      <vt:lpstr>Six Converging Cameras / Three Converging Views</vt:lpstr>
      <vt:lpstr>Nina Sobell: Pioneer in Interactivity</vt:lpstr>
      <vt:lpstr>BrainChat TM Patent Pending</vt:lpstr>
      <vt:lpstr>BrainChat TM patent pending</vt:lpstr>
      <vt:lpstr>BrainChat TM patent pending</vt:lpstr>
      <vt:lpstr>BrainChat TM patent pending</vt:lpstr>
      <vt:lpstr>BrainChat TM patent pending</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Visualizing Communication</dc:title>
  <dc:creator> </dc:creator>
  <cp:lastModifiedBy> </cp:lastModifiedBy>
  <cp:revision>231</cp:revision>
  <dcterms:created xsi:type="dcterms:W3CDTF">2010-04-02T17:37:30Z</dcterms:created>
  <dcterms:modified xsi:type="dcterms:W3CDTF">2010-04-15T11:30:07Z</dcterms:modified>
</cp:coreProperties>
</file>